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7453" autoAdjust="0"/>
  </p:normalViewPr>
  <p:slideViewPr>
    <p:cSldViewPr snapToGrid="0">
      <p:cViewPr>
        <p:scale>
          <a:sx n="25" d="100"/>
          <a:sy n="25" d="100"/>
        </p:scale>
        <p:origin x="3696" y="198"/>
      </p:cViewPr>
      <p:guideLst/>
    </p:cSldViewPr>
  </p:slideViewPr>
  <p:notesTextViewPr>
    <p:cViewPr>
      <p:scale>
        <a:sx n="150" d="100"/>
        <a:sy n="150" d="100"/>
      </p:scale>
      <p:origin x="0" y="-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46350" y="3875535"/>
            <a:ext cx="25182512" cy="3140842"/>
          </a:xfrm>
          <a:prstGeom prst="rect">
            <a:avLst/>
          </a:prstGeom>
          <a:noFill/>
        </p:spPr>
        <p:txBody>
          <a:bodyPr wrap="square" lIns="62467" tIns="31233" rIns="62467" bIns="31233">
            <a:spAutoFit/>
          </a:bodyPr>
          <a:lstStyle/>
          <a:p>
            <a:pPr algn="ctr" defTabSz="2951612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Low-Complexity Memory-Based</a:t>
            </a:r>
            <a:br>
              <a:rPr lang="en-US" altLang="ko-KR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 Flipping LDPC Decoding Architecture</a:t>
            </a:r>
            <a:endParaRPr lang="ko-KR" alt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5283994" y="7478041"/>
            <a:ext cx="19707225" cy="15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67" tIns="31233" rIns="62467" bIns="31233">
            <a:spAutoFit/>
          </a:bodyPr>
          <a:lstStyle>
            <a:lvl1pPr latinLnBrk="1">
              <a:defRPr sz="5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defRPr sz="5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defRPr sz="5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defRPr sz="5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defRPr sz="5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2951163" fontAlgn="base" latinLnBrk="1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2951163" fontAlgn="base" latinLnBrk="1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2951163" fontAlgn="base" latinLnBrk="1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2951163" fontAlgn="base" latinLnBrk="1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lang="en-US" altLang="ko-K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Jaehwan</a:t>
            </a:r>
            <a:r>
              <a:rPr lang="en-US" altLang="ko-K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Jung </a:t>
            </a:r>
            <a:r>
              <a:rPr lang="en-US" altLang="ko-KR" sz="4800" dirty="0">
                <a:latin typeface="Arial" panose="020B0604020202020204" pitchFamily="34" charset="0"/>
                <a:cs typeface="Arial" panose="020B0604020202020204" pitchFamily="34" charset="0"/>
              </a:rPr>
              <a:t>and In-</a:t>
            </a:r>
            <a:r>
              <a:rPr lang="en-US" altLang="ko-KR" sz="4800" dirty="0" err="1">
                <a:latin typeface="Arial" panose="020B0604020202020204" pitchFamily="34" charset="0"/>
                <a:cs typeface="Arial" panose="020B0604020202020204" pitchFamily="34" charset="0"/>
              </a:rPr>
              <a:t>Cheol</a:t>
            </a:r>
            <a:r>
              <a:rPr lang="en-US" altLang="ko-KR" sz="4800" dirty="0">
                <a:latin typeface="Arial" panose="020B0604020202020204" pitchFamily="34" charset="0"/>
                <a:cs typeface="Arial" panose="020B0604020202020204" pitchFamily="34" charset="0"/>
              </a:rPr>
              <a:t> Park</a:t>
            </a:r>
          </a:p>
          <a:p>
            <a:pPr algn="ctr"/>
            <a:r>
              <a:rPr lang="en-US" altLang="ko-K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US" altLang="ko-KR" sz="4800" dirty="0">
                <a:latin typeface="Arial" panose="020B0604020202020204" pitchFamily="34" charset="0"/>
                <a:cs typeface="Arial" panose="020B0604020202020204" pitchFamily="34" charset="0"/>
              </a:rPr>
              <a:t>of Electrical </a:t>
            </a:r>
            <a:r>
              <a:rPr lang="en-US" altLang="ko-K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Engineering, KAIST</a:t>
            </a:r>
            <a:endParaRPr lang="en-US" altLang="ko-K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Jaehwan\Desktop\kaist_logo\KAIST_logo_tr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313" y="7865919"/>
            <a:ext cx="4149097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978227" y="9815838"/>
            <a:ext cx="28318758" cy="3862062"/>
          </a:xfrm>
          <a:prstGeom prst="rect">
            <a:avLst/>
          </a:prstGeom>
          <a:ln w="88900" cap="sq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5937" tIns="31233" rIns="245937" bIns="31233" anchor="ctr"/>
          <a:lstStyle/>
          <a:p>
            <a:pPr algn="just" latinLnBrk="1"/>
            <a:endParaRPr lang="en-US" altLang="ko-KR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88407" y="9137209"/>
            <a:ext cx="3531193" cy="678629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2467" tIns="31233" rIns="62467" bIns="31233">
            <a:spAutoFit/>
          </a:bodyPr>
          <a:lstStyle/>
          <a:p>
            <a:pPr algn="ctr" defTabSz="2951612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7300" y="10221500"/>
            <a:ext cx="276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ko-KR" sz="5000" dirty="0" smtClean="0"/>
              <a:t>Bit Flipping LDPC (BF LDPC) decoders are conventionally implemented with a register array.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ko-KR" sz="5000" dirty="0" smtClean="0"/>
              <a:t>Memory-based BF LDPC decoding architecture is proposed to relax the hardware complexity.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ko-KR" sz="5000" dirty="0" smtClean="0"/>
              <a:t>The proposed memory-based architecture reduces the area up to 76% compared to the conventional register-based architecture.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978227" y="15039622"/>
            <a:ext cx="13893145" cy="8182328"/>
          </a:xfrm>
          <a:prstGeom prst="rect">
            <a:avLst/>
          </a:prstGeom>
          <a:ln w="88900" cap="sq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5937" tIns="31233" rIns="245937" bIns="31233" anchor="ctr"/>
          <a:lstStyle/>
          <a:p>
            <a:pPr algn="just" latinLnBrk="1"/>
            <a:endParaRPr lang="en-US" altLang="ko-K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67479" y="14360993"/>
            <a:ext cx="11951293" cy="678629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2467" tIns="31233" rIns="62467" bIns="31233">
            <a:spAutoFit/>
          </a:bodyPr>
          <a:lstStyle/>
          <a:p>
            <a:pPr defTabSz="2951612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Conventional BF LDPC Decoding Architecture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5403840" y="15039622"/>
            <a:ext cx="13893145" cy="14875462"/>
          </a:xfrm>
          <a:prstGeom prst="rect">
            <a:avLst/>
          </a:prstGeom>
          <a:ln w="88900" cap="sq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5937" tIns="31233" rIns="245937" bIns="31233" anchor="ctr"/>
          <a:lstStyle/>
          <a:p>
            <a:pPr algn="just" latinLnBrk="1"/>
            <a:endParaRPr lang="en-US" altLang="ko-KR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5593092" y="14360993"/>
            <a:ext cx="6470197" cy="678629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2467" tIns="31233" rIns="62467" bIns="31233">
            <a:spAutoFit/>
          </a:bodyPr>
          <a:lstStyle/>
          <a:p>
            <a:pPr defTabSz="2951612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Decoding Architecture 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29" y="17594897"/>
            <a:ext cx="6323126" cy="5164542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106" y="17954149"/>
            <a:ext cx="7359833" cy="4560337"/>
          </a:xfrm>
          <a:prstGeom prst="rect">
            <a:avLst/>
          </a:prstGeom>
        </p:spPr>
      </p:pic>
      <p:sp>
        <p:nvSpPr>
          <p:cNvPr id="58" name="직사각형 57"/>
          <p:cNvSpPr/>
          <p:nvPr/>
        </p:nvSpPr>
        <p:spPr>
          <a:xfrm>
            <a:off x="1253843" y="15279378"/>
            <a:ext cx="1319422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b="1" dirty="0"/>
              <a:t>Conventional </a:t>
            </a:r>
            <a:r>
              <a:rPr lang="en-US" altLang="ko-KR" sz="4200" b="1" dirty="0" smtClean="0"/>
              <a:t>implementation of BF LDPC decoders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800" dirty="0" smtClean="0"/>
              <a:t>Power-hunger </a:t>
            </a:r>
            <a:r>
              <a:rPr lang="en-US" altLang="ko-KR" sz="3800" dirty="0"/>
              <a:t>architecture due to the use of </a:t>
            </a:r>
            <a:r>
              <a:rPr lang="en-US" altLang="ko-KR" sz="3800" dirty="0" smtClean="0"/>
              <a:t>registers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800" dirty="0" smtClean="0"/>
              <a:t>Impractical </a:t>
            </a:r>
            <a:r>
              <a:rPr lang="en-US" altLang="ko-KR" sz="3800" dirty="0"/>
              <a:t>hardware complexity for long LDPC codes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978227" y="24155400"/>
            <a:ext cx="13893145" cy="8324235"/>
          </a:xfrm>
          <a:prstGeom prst="rect">
            <a:avLst/>
          </a:prstGeom>
          <a:ln w="88900" cap="sq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5937" tIns="31233" rIns="245937" bIns="31233" anchor="ctr"/>
          <a:lstStyle/>
          <a:p>
            <a:pPr algn="just" latinLnBrk="1"/>
            <a:endParaRPr lang="en-US" altLang="ko-KR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1167479" y="23476771"/>
            <a:ext cx="10351093" cy="678629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2467" tIns="31233" rIns="62467" bIns="31233">
            <a:spAutoFit/>
          </a:bodyPr>
          <a:lstStyle/>
          <a:p>
            <a:pPr defTabSz="2951612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Proposed Memory-Based Architecture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1253843" y="24395156"/>
            <a:ext cx="1319422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b="1" dirty="0"/>
              <a:t>Proposed </a:t>
            </a:r>
            <a:r>
              <a:rPr lang="en-US" altLang="ko-KR" sz="4200" b="1" dirty="0" smtClean="0"/>
              <a:t>BF LDPC </a:t>
            </a:r>
            <a:r>
              <a:rPr lang="en-US" altLang="ko-KR" sz="4200" b="1" dirty="0"/>
              <a:t>decoding </a:t>
            </a:r>
            <a:r>
              <a:rPr lang="en-US" altLang="ko-KR" sz="4200" b="1" dirty="0" smtClean="0"/>
              <a:t>architecture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800" dirty="0"/>
              <a:t>Not storing both variable and check node values in registers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800" dirty="0"/>
              <a:t>Calculate </a:t>
            </a:r>
            <a:r>
              <a:rPr lang="en-US" altLang="ko-KR" sz="3800" dirty="0" smtClean="0"/>
              <a:t>voting values </a:t>
            </a:r>
            <a:r>
              <a:rPr lang="en-US" altLang="ko-KR" sz="3800" dirty="0"/>
              <a:t>and update </a:t>
            </a:r>
            <a:r>
              <a:rPr lang="en-US" altLang="ko-KR" sz="3800" dirty="0" smtClean="0"/>
              <a:t>syndromes immediately</a:t>
            </a:r>
            <a:endParaRPr lang="en-US" altLang="ko-KR" sz="3800" dirty="0"/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073" y="26195471"/>
            <a:ext cx="11514446" cy="6087483"/>
          </a:xfrm>
          <a:prstGeom prst="rect">
            <a:avLst/>
          </a:prstGeom>
        </p:spPr>
      </p:pic>
      <p:sp>
        <p:nvSpPr>
          <p:cNvPr id="65" name="직사각형 64"/>
          <p:cNvSpPr/>
          <p:nvPr/>
        </p:nvSpPr>
        <p:spPr>
          <a:xfrm>
            <a:off x="978227" y="33564872"/>
            <a:ext cx="13893145" cy="7258663"/>
          </a:xfrm>
          <a:prstGeom prst="rect">
            <a:avLst/>
          </a:prstGeom>
          <a:ln w="88900" cap="sq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5937" tIns="31233" rIns="245937" bIns="31233" anchor="ctr"/>
          <a:lstStyle/>
          <a:p>
            <a:pPr algn="just" latinLnBrk="1"/>
            <a:endParaRPr lang="en-US" altLang="ko-KR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1167479" y="32886243"/>
            <a:ext cx="6054627" cy="678629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2467" tIns="31233" rIns="62467" bIns="31233">
            <a:spAutoFit/>
          </a:bodyPr>
          <a:lstStyle/>
          <a:p>
            <a:pPr defTabSz="2951612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Approximate Sorting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1253843" y="33804628"/>
            <a:ext cx="1319422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b="1" dirty="0" smtClean="0"/>
              <a:t>Approximate sorting method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800" dirty="0" smtClean="0"/>
              <a:t>Relax hardware complexity by grouping variable nodes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800" dirty="0" smtClean="0"/>
              <a:t>Negligible decoding performance degradation</a:t>
            </a:r>
            <a:endParaRPr lang="en-US" altLang="ko-KR" sz="3800" dirty="0"/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2368" y="35712843"/>
            <a:ext cx="8750050" cy="4503219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648" y="35712843"/>
            <a:ext cx="2630073" cy="4544685"/>
          </a:xfrm>
          <a:prstGeom prst="rect">
            <a:avLst/>
          </a:prstGeom>
        </p:spPr>
      </p:pic>
      <p:sp>
        <p:nvSpPr>
          <p:cNvPr id="73" name="직사각형 72"/>
          <p:cNvSpPr/>
          <p:nvPr/>
        </p:nvSpPr>
        <p:spPr>
          <a:xfrm>
            <a:off x="15641497" y="15279378"/>
            <a:ext cx="13194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b="1" dirty="0" smtClean="0"/>
              <a:t>Memory-based BF LDPC decoding </a:t>
            </a:r>
            <a:r>
              <a:rPr lang="en-US" altLang="ko-KR" sz="4200" b="1" dirty="0" smtClean="0"/>
              <a:t>architecture</a:t>
            </a:r>
            <a:endParaRPr lang="en-US" altLang="ko-KR" sz="4200" b="1" dirty="0" smtClean="0"/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7013" y="16147097"/>
            <a:ext cx="5433635" cy="3648876"/>
          </a:xfrm>
          <a:prstGeom prst="rect">
            <a:avLst/>
          </a:prstGeom>
        </p:spPr>
      </p:pic>
      <p:sp>
        <p:nvSpPr>
          <p:cNvPr id="76" name="직사각형 75"/>
          <p:cNvSpPr/>
          <p:nvPr/>
        </p:nvSpPr>
        <p:spPr>
          <a:xfrm>
            <a:off x="21780700" y="16952318"/>
            <a:ext cx="6765837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ko-KR" sz="3000" dirty="0" smtClean="0">
                <a:cs typeface="Times New Roman" panose="02020603050405020304" pitchFamily="18" charset="0"/>
              </a:rPr>
              <a:t>Syndrome</a:t>
            </a:r>
            <a:r>
              <a:rPr lang="en-US" altLang="ko-KR" sz="3000" dirty="0" smtClean="0"/>
              <a:t> calculation &amp; update logic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ko-KR" sz="3000" dirty="0" smtClean="0">
                <a:cs typeface="Times New Roman" panose="02020603050405020304" pitchFamily="18" charset="0"/>
              </a:rPr>
              <a:t>Voting value </a:t>
            </a:r>
            <a:r>
              <a:rPr lang="en-US" altLang="ko-KR" sz="3000" dirty="0" smtClean="0"/>
              <a:t>calculation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ko-KR" sz="3000" dirty="0" err="1" smtClean="0"/>
              <a:t>Permuter</a:t>
            </a:r>
            <a:r>
              <a:rPr lang="en-US" altLang="ko-KR" sz="3000" dirty="0"/>
              <a:t> </a:t>
            </a:r>
            <a:r>
              <a:rPr lang="en-US" altLang="ko-KR" sz="3000" dirty="0" smtClean="0"/>
              <a:t>&amp; Sorter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ko-KR" sz="3000" dirty="0" smtClean="0"/>
              <a:t>Incremental calculation logic</a:t>
            </a:r>
            <a:endParaRPr lang="ko-KR" altLang="en-US" sz="3000" dirty="0"/>
          </a:p>
        </p:txBody>
      </p:sp>
      <p:sp>
        <p:nvSpPr>
          <p:cNvPr id="77" name="직사각형 76"/>
          <p:cNvSpPr/>
          <p:nvPr/>
        </p:nvSpPr>
        <p:spPr>
          <a:xfrm>
            <a:off x="15641497" y="20447357"/>
            <a:ext cx="13194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b="1" dirty="0" smtClean="0"/>
              <a:t>Approximate sorting logic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800" dirty="0" smtClean="0"/>
              <a:t>Incremental calculation of voting values</a:t>
            </a: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19721" y="21779363"/>
            <a:ext cx="13206327" cy="7636703"/>
          </a:xfrm>
          <a:prstGeom prst="rect">
            <a:avLst/>
          </a:prstGeom>
        </p:spPr>
      </p:pic>
      <p:sp>
        <p:nvSpPr>
          <p:cNvPr id="81" name="직사각형 80"/>
          <p:cNvSpPr/>
          <p:nvPr/>
        </p:nvSpPr>
        <p:spPr>
          <a:xfrm>
            <a:off x="15403840" y="30966937"/>
            <a:ext cx="13893145" cy="7736636"/>
          </a:xfrm>
          <a:prstGeom prst="rect">
            <a:avLst/>
          </a:prstGeom>
          <a:ln w="88900" cap="sq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5937" tIns="31233" rIns="245937" bIns="31233" anchor="ctr"/>
          <a:lstStyle/>
          <a:p>
            <a:pPr algn="just" latinLnBrk="1"/>
            <a:endParaRPr lang="en-US" altLang="ko-KR" sz="3200" dirty="0"/>
          </a:p>
        </p:txBody>
      </p:sp>
      <p:sp>
        <p:nvSpPr>
          <p:cNvPr id="82" name="TextBox 81"/>
          <p:cNvSpPr txBox="1"/>
          <p:nvPr/>
        </p:nvSpPr>
        <p:spPr>
          <a:xfrm>
            <a:off x="15593092" y="30247089"/>
            <a:ext cx="6470197" cy="678629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2467" tIns="31233" rIns="62467" bIns="31233">
            <a:spAutoFit/>
          </a:bodyPr>
          <a:lstStyle/>
          <a:p>
            <a:pPr defTabSz="2951612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Implementation Result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15641497" y="31205437"/>
            <a:ext cx="1319422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b="1" dirty="0" smtClean="0"/>
              <a:t>A BF LDPC decoder for a (36864, 32768) LDPC code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800" dirty="0" smtClean="0"/>
              <a:t>Technology: Samsung 65nm CMOS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800" dirty="0" smtClean="0"/>
              <a:t>Working frequency: 200MHz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800" dirty="0" smtClean="0"/>
              <a:t>Reducing the area up to 76% compared to the conventional register-based decoding architecture</a:t>
            </a:r>
            <a:endParaRPr lang="en-US" altLang="ko-KR" sz="3800" dirty="0"/>
          </a:p>
        </p:txBody>
      </p:sp>
      <p:sp>
        <p:nvSpPr>
          <p:cNvPr id="87" name="TextBox 86"/>
          <p:cNvSpPr txBox="1"/>
          <p:nvPr/>
        </p:nvSpPr>
        <p:spPr>
          <a:xfrm>
            <a:off x="16401697" y="22069659"/>
            <a:ext cx="75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C00000"/>
                </a:solidFill>
              </a:rPr>
              <a:t>①</a:t>
            </a:r>
            <a:endParaRPr lang="ko-KR" altLang="en-US" sz="4000" b="1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533812" y="22069659"/>
            <a:ext cx="75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C00000"/>
                </a:solidFill>
              </a:rPr>
              <a:t>②</a:t>
            </a:r>
            <a:endParaRPr lang="ko-KR" altLang="en-US" sz="4000" b="1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8647978" y="22069659"/>
            <a:ext cx="75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C00000"/>
                </a:solidFill>
              </a:rPr>
              <a:t>③</a:t>
            </a:r>
            <a:endParaRPr lang="ko-KR" altLang="en-US" sz="4000" b="1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218884" y="28532472"/>
            <a:ext cx="75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C00000"/>
                </a:solidFill>
              </a:rPr>
              <a:t>①</a:t>
            </a:r>
            <a:endParaRPr lang="ko-KR" altLang="en-US" sz="4000" b="1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6716296" y="26692937"/>
            <a:ext cx="75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C00000"/>
                </a:solidFill>
              </a:rPr>
              <a:t>②</a:t>
            </a:r>
            <a:endParaRPr lang="ko-KR" altLang="en-US" sz="4000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321311" y="24632501"/>
            <a:ext cx="75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C00000"/>
                </a:solidFill>
              </a:rPr>
              <a:t>③</a:t>
            </a:r>
            <a:endParaRPr lang="ko-KR" altLang="en-US" sz="4000" b="1" dirty="0">
              <a:solidFill>
                <a:srgbClr val="C0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12707" y="33421167"/>
            <a:ext cx="13785203" cy="5252909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15403840" y="39580459"/>
            <a:ext cx="13893145" cy="1243076"/>
          </a:xfrm>
          <a:prstGeom prst="rect">
            <a:avLst/>
          </a:prstGeom>
          <a:ln w="88900" cap="sq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5937" tIns="31233" rIns="245937" bIns="31233" anchor="ctr"/>
          <a:lstStyle/>
          <a:p>
            <a:pPr algn="just" latinLnBrk="1"/>
            <a:endParaRPr lang="en-US" altLang="ko-KR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15593092" y="38860611"/>
            <a:ext cx="6470197" cy="678629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2467" tIns="31233" rIns="62467" bIns="31233">
            <a:spAutoFit/>
          </a:bodyPr>
          <a:lstStyle/>
          <a:p>
            <a:pPr defTabSz="2951612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5719721" y="39906536"/>
            <a:ext cx="13194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work was supported by the IC Design Education Center (IDEC).</a:t>
            </a:r>
            <a:endParaRPr lang="en-US" altLang="ko-K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983039" y="41400940"/>
            <a:ext cx="18419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Paper No. </a:t>
            </a:r>
            <a:r>
              <a:rPr lang="en-US" altLang="ko-KR" sz="6000" dirty="0">
                <a:latin typeface="Arial" panose="020B0604020202020204" pitchFamily="34" charset="0"/>
                <a:cs typeface="Arial" panose="020B0604020202020204" pitchFamily="34" charset="0"/>
              </a:rPr>
              <a:t>202003057 / 2020 IDEC Congress </a:t>
            </a:r>
            <a:r>
              <a:rPr lang="en-US" altLang="ko-K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  <a:endParaRPr lang="en-US" altLang="ko-K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9402721" y="137383"/>
            <a:ext cx="9306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2020 IDEC Congress CDC</a:t>
            </a:r>
            <a:endParaRPr lang="en-US" altLang="ko-K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246</Words>
  <Application>Microsoft Office PowerPoint</Application>
  <PresentationFormat>사용자 지정</PresentationFormat>
  <Paragraphs>42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Times New Roman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Windows 사용자</cp:lastModifiedBy>
  <cp:revision>21</cp:revision>
  <dcterms:created xsi:type="dcterms:W3CDTF">2018-03-08T06:02:33Z</dcterms:created>
  <dcterms:modified xsi:type="dcterms:W3CDTF">2020-06-28T17:05:06Z</dcterms:modified>
</cp:coreProperties>
</file>